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18" r:id="rId3"/>
    <p:sldMasterId id="2147483730" r:id="rId4"/>
    <p:sldMasterId id="2147483742" r:id="rId5"/>
    <p:sldMasterId id="2147483754" r:id="rId6"/>
    <p:sldMasterId id="2147483766" r:id="rId7"/>
  </p:sldMasterIdLst>
  <p:notesMasterIdLst>
    <p:notesMasterId r:id="rId36"/>
  </p:notesMasterIdLst>
  <p:sldIdLst>
    <p:sldId id="262" r:id="rId8"/>
    <p:sldId id="257" r:id="rId9"/>
    <p:sldId id="274" r:id="rId10"/>
    <p:sldId id="264" r:id="rId11"/>
    <p:sldId id="278" r:id="rId12"/>
    <p:sldId id="265" r:id="rId13"/>
    <p:sldId id="297" r:id="rId14"/>
    <p:sldId id="294" r:id="rId15"/>
    <p:sldId id="282" r:id="rId16"/>
    <p:sldId id="266" r:id="rId17"/>
    <p:sldId id="296" r:id="rId18"/>
    <p:sldId id="303" r:id="rId19"/>
    <p:sldId id="305" r:id="rId20"/>
    <p:sldId id="267" r:id="rId21"/>
    <p:sldId id="283" r:id="rId22"/>
    <p:sldId id="295" r:id="rId23"/>
    <p:sldId id="269" r:id="rId24"/>
    <p:sldId id="310" r:id="rId25"/>
    <p:sldId id="268" r:id="rId26"/>
    <p:sldId id="309" r:id="rId27"/>
    <p:sldId id="288" r:id="rId28"/>
    <p:sldId id="289" r:id="rId29"/>
    <p:sldId id="307" r:id="rId30"/>
    <p:sldId id="308" r:id="rId31"/>
    <p:sldId id="299" r:id="rId32"/>
    <p:sldId id="301" r:id="rId33"/>
    <p:sldId id="306" r:id="rId34"/>
    <p:sldId id="287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F2689-86CE-4D0D-8C76-0B8C398F461E}" type="datetimeFigureOut">
              <a:rPr lang="ru-RU" smtClean="0"/>
              <a:pPr/>
              <a:t>24.11.2024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07FEC-6550-4A83-AF07-7A69D3F11B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38692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07FEC-6550-4A83-AF07-7A69D3F11B0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FizikaMas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9147175" cy="6861175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24300" y="1196975"/>
            <a:ext cx="5038725" cy="1152525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32363" y="4076700"/>
            <a:ext cx="4211637" cy="201612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66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0825" y="1412875"/>
            <a:ext cx="4370388" cy="5445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73613" y="1412875"/>
            <a:ext cx="4370387" cy="5445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21500" y="274638"/>
            <a:ext cx="2222500" cy="6583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0825" y="274638"/>
            <a:ext cx="6518275" cy="6583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977F-2504-E741-85B4-8F01994E1F25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948795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A02F-357D-AF42-B110-A7740AFDCA1B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09231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B9B27-4D02-2940-AED5-BC8F2B3B150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573085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F7878-2C98-7449-BB8F-764A5EA8E558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45664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2F403-9584-1749-B6AB-5E1C5F94527C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75542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0351-EB03-5444-BA93-B7E778374E24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141064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DB90-FF7E-5041-AB9F-1BC0957AB829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780712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8CB6-48D8-4E47-B0D3-B56230F429D0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3999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716D3-DCE8-CC45-8106-AE5DFCD073F9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53754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351F-53B1-3B4C-8CD4-15B0457E8E3F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9812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1E8F6-4F69-E448-82E4-3FF8C30628E4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372082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0BAD4-EC93-8B4C-97AE-9AB5F3271B19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09348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50E-E079-6441-81E7-806D30677343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2529912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30AF-FFB7-DE42-B481-AAC2589869DA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472468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C16-FAF2-2C41-B697-563997C522AD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22686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D9EA-0687-604F-B97A-763B6765DF9F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59986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56233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36746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72769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13159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74740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60062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7944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02429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44450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3495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29456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9281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98182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09893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08707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4034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11757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2629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14749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8369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60837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78806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52127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60466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89898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06298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28615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27120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01735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94239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59191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13315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60053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75382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68370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18354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26570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39910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93641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59041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92918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61795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264662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71657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96530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74174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46968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60420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72181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19534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62342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4927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68011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68147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8521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FizikaSlai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363075" cy="70231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74638"/>
            <a:ext cx="88931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2875"/>
            <a:ext cx="8893175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FFFB4-400D-1240-AB24-6F86C96D4DFB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4879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045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632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48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699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636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07704" y="548680"/>
            <a:ext cx="7236296" cy="302433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/>
            </a:r>
            <a:br>
              <a:rPr lang="ru-RU" sz="1200" b="1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67744" y="5445224"/>
            <a:ext cx="6876256" cy="112950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Подготовила: учитель математики,  физики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Фёдорова Л.Н., МОУ </a:t>
            </a:r>
            <a:r>
              <a:rPr lang="ru-RU" b="1" dirty="0" err="1" smtClean="0">
                <a:solidFill>
                  <a:schemeClr val="tx1"/>
                </a:solidFill>
              </a:rPr>
              <a:t>Селищенская</a:t>
            </a:r>
            <a:r>
              <a:rPr lang="ru-RU" b="1" dirty="0" smtClean="0">
                <a:solidFill>
                  <a:schemeClr val="tx1"/>
                </a:solidFill>
              </a:rPr>
              <a:t> средняя школа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6012" y="1196752"/>
            <a:ext cx="88924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400" kern="150" dirty="0" smtClean="0">
                <a:latin typeface="Times New Roman" panose="02020603050405020304" pitchFamily="18" charset="0"/>
                <a:ea typeface="Andale Sans UI"/>
                <a:cs typeface="Times New Roman" panose="02020603050405020304" pitchFamily="18" charset="0"/>
              </a:rPr>
              <a:t>Активизация познавательной деятельности учащихся средствами ТРИЗ- технологии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88641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 </a:t>
            </a:r>
            <a:endParaRPr lang="ru-RU" sz="2000" b="1" dirty="0"/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476672"/>
            <a:ext cx="5184575" cy="5904655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marL="0" indent="0" algn="ctr">
              <a:buNone/>
            </a:pPr>
            <a:r>
              <a:rPr lang="ru-RU" altLang="ru-RU" sz="4400" b="1" dirty="0" smtClean="0">
                <a:solidFill>
                  <a:srgbClr val="FF6600"/>
                </a:solidFill>
                <a:latin typeface="Constantia"/>
                <a:ea typeface="+mj-ea"/>
                <a:cs typeface="+mj-cs"/>
              </a:rPr>
              <a:t>ТРИЗ</a:t>
            </a:r>
          </a:p>
          <a:p>
            <a:pPr marL="0" lvl="0" indent="0" algn="ctr" defTabSz="914400" fontAlgn="base">
              <a:spcBef>
                <a:spcPct val="20000"/>
              </a:spcBef>
              <a:spcAft>
                <a:spcPct val="0"/>
              </a:spcAft>
              <a:buClrTx/>
              <a:buNone/>
            </a:pPr>
            <a:r>
              <a:rPr lang="ru-RU" altLang="ru-RU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Теория</a:t>
            </a:r>
          </a:p>
          <a:p>
            <a:pPr marL="0" lvl="0" indent="0" algn="ctr" defTabSz="914400" fontAlgn="base">
              <a:spcBef>
                <a:spcPct val="20000"/>
              </a:spcBef>
              <a:spcAft>
                <a:spcPct val="0"/>
              </a:spcAft>
              <a:buClrTx/>
              <a:buNone/>
            </a:pPr>
            <a:r>
              <a:rPr lang="ru-RU" altLang="ru-RU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</a:p>
          <a:p>
            <a:pPr marL="0" lvl="0" indent="0" algn="ctr" defTabSz="914400" fontAlgn="base">
              <a:spcBef>
                <a:spcPct val="20000"/>
              </a:spcBef>
              <a:spcAft>
                <a:spcPct val="0"/>
              </a:spcAft>
              <a:buClrTx/>
              <a:buNone/>
            </a:pPr>
            <a:r>
              <a:rPr lang="ru-RU" altLang="ru-RU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Изобретательских</a:t>
            </a:r>
          </a:p>
          <a:p>
            <a:pPr marL="0" lvl="0" indent="0" algn="ctr" defTabSz="914400" fontAlgn="base">
              <a:spcBef>
                <a:spcPct val="20000"/>
              </a:spcBef>
              <a:spcAft>
                <a:spcPct val="0"/>
              </a:spcAft>
              <a:buClrTx/>
              <a:buNone/>
            </a:pPr>
            <a:r>
              <a:rPr lang="ru-RU" altLang="ru-RU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</a:t>
            </a:r>
            <a:r>
              <a:rPr lang="ru-RU" altLang="ru-RU" sz="4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ru-RU" sz="4400" dirty="0"/>
          </a:p>
        </p:txBody>
      </p:sp>
      <p:pic>
        <p:nvPicPr>
          <p:cNvPr id="4" name="Picture 2" descr="http://www.pedlib.ru/books1/4/0328/image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124200" cy="40957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404664"/>
            <a:ext cx="7920880" cy="5904655"/>
          </a:xfrm>
        </p:spPr>
        <p:txBody>
          <a:bodyPr>
            <a:noAutofit/>
          </a:bodyPr>
          <a:lstStyle/>
          <a:p>
            <a:pPr algn="ctr"/>
            <a:r>
              <a:rPr lang="ru-RU" alt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Технология </a:t>
            </a:r>
            <a:r>
              <a:rPr lang="ru-RU" altLang="ru-RU" sz="40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ТРИЗ – это наука о творчестве, использование ее элементов и </a:t>
            </a:r>
            <a:r>
              <a:rPr lang="ru-RU" alt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приемов. </a:t>
            </a:r>
          </a:p>
          <a:p>
            <a:pPr algn="ctr"/>
            <a:r>
              <a:rPr lang="ru-RU" alt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Помогает </a:t>
            </a:r>
            <a:r>
              <a:rPr lang="ru-RU" altLang="ru-RU" sz="40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развивать умственную, познавательную и творческую деятельность обучающихся на уроке.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286807" cy="595272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b="1" dirty="0" smtClean="0">
                <a:solidFill>
                  <a:srgbClr val="FFC000"/>
                </a:solidFill>
              </a:rPr>
              <a:t>Три основных  принципа ТРИЗ:</a:t>
            </a:r>
            <a:endParaRPr lang="ru-RU" sz="24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Принцип объективных законов. Все системы развиваются по определенным законам. Их можно познать и использовать для преобразования окружающего мира.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Принцип противоречия. Все системы развиваются через преодоление противоречий.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Принцип конкретности. Конкретное решение проблемы зависит от конкретных ресурсов, которые имеются в наличии.</a:t>
            </a:r>
          </a:p>
          <a:p>
            <a:pPr>
              <a:buNone/>
            </a:pPr>
            <a:r>
              <a:rPr lang="ru-RU" sz="8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Дидактические возможности ТРИЗ:</a:t>
            </a:r>
            <a:endParaRPr lang="ru-RU" sz="8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решение творческих задач любой сложности и направленности;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решение научных и исследовательских задач;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систематизация знаний в любых областях деятельности;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развитие творческого воображения и мышления;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развитие качеств творческой личности и формирование ключевых компетенций учащихся: когнитивной, креативной, коммуникативной, мировоззренческой;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развитие творческих коллективов.</a:t>
            </a:r>
          </a:p>
          <a:p>
            <a:endParaRPr lang="ru-RU" sz="8000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0"/>
            <a:ext cx="8893175" cy="98072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Названия методов, приемов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548681"/>
            <a:ext cx="8893175" cy="6120680"/>
          </a:xfrm>
        </p:spPr>
        <p:txBody>
          <a:bodyPr>
            <a:normAutofit fontScale="85000" lnSpcReduction="20000"/>
          </a:bodyPr>
          <a:lstStyle/>
          <a:p>
            <a:pPr marL="1436688" indent="-355600"/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 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</a:t>
            </a:r>
            <a:r>
              <a:rPr lang="ru-RU" sz="16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Да-нетка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</a:t>
            </a: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 мозгового штурма</a:t>
            </a:r>
          </a:p>
          <a:p>
            <a:pPr marL="1436688" indent="-355600"/>
            <a:r>
              <a:rPr lang="ru-RU" sz="1600" dirty="0" smtClean="0">
                <a:solidFill>
                  <a:schemeClr val="tx1"/>
                </a:solidFill>
              </a:rPr>
              <a:t>Метод  «Системный лифт»</a:t>
            </a:r>
          </a:p>
          <a:p>
            <a:pPr marL="1436688" indent="-355600"/>
            <a:r>
              <a:rPr lang="ru-RU" sz="1600" dirty="0" smtClean="0">
                <a:solidFill>
                  <a:schemeClr val="tx1"/>
                </a:solidFill>
              </a:rPr>
              <a:t>Модель «Создай паспорт»</a:t>
            </a:r>
          </a:p>
          <a:p>
            <a:pPr marL="1436688" indent="-355600"/>
            <a:r>
              <a:rPr lang="ru-RU" sz="1600" dirty="0" smtClean="0">
                <a:solidFill>
                  <a:schemeClr val="tx1"/>
                </a:solidFill>
              </a:rPr>
              <a:t>Метод “Если бы…” </a:t>
            </a:r>
          </a:p>
          <a:p>
            <a:pPr marL="1436688" indent="-355600"/>
            <a:r>
              <a:rPr lang="ru-RU" sz="1600" dirty="0" smtClean="0">
                <a:solidFill>
                  <a:schemeClr val="tx1"/>
                </a:solidFill>
              </a:rPr>
              <a:t>Составление кроссвордов</a:t>
            </a:r>
          </a:p>
          <a:p>
            <a:pPr marL="1436688" indent="-355600"/>
            <a:r>
              <a:rPr lang="ru-RU" sz="1600" dirty="0" smtClean="0">
                <a:solidFill>
                  <a:schemeClr val="tx1"/>
                </a:solidFill>
              </a:rPr>
              <a:t>Метод  «</a:t>
            </a:r>
            <a:r>
              <a:rPr lang="ru-RU" sz="1600" dirty="0" err="1" smtClean="0">
                <a:solidFill>
                  <a:schemeClr val="tx1"/>
                </a:solidFill>
              </a:rPr>
              <a:t>Синквейн</a:t>
            </a:r>
            <a:r>
              <a:rPr lang="ru-RU" sz="1600" dirty="0" smtClean="0">
                <a:solidFill>
                  <a:schemeClr val="tx1"/>
                </a:solidFill>
              </a:rPr>
              <a:t>»</a:t>
            </a:r>
            <a:endParaRPr lang="ru-RU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 смыслового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видения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 фокальных объектов</a:t>
            </a: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 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“вживания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</a:t>
            </a:r>
            <a:endParaRPr lang="ru-RU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«Морфологический анализ»</a:t>
            </a:r>
          </a:p>
          <a:p>
            <a:pPr marL="1436688" indent="-355600"/>
            <a:r>
              <a:rPr lang="ru-RU" sz="1600" dirty="0" smtClean="0">
                <a:solidFill>
                  <a:schemeClr val="tx1"/>
                </a:solidFill>
              </a:rPr>
              <a:t>Метод  </a:t>
            </a:r>
            <a:r>
              <a:rPr lang="ru-RU" sz="1600" dirty="0" err="1" smtClean="0">
                <a:solidFill>
                  <a:schemeClr val="tx1"/>
                </a:solidFill>
              </a:rPr>
              <a:t>синектика</a:t>
            </a:r>
            <a:endParaRPr lang="ru-RU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Механизм решения изобретательных задач</a:t>
            </a: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 системного оператора</a:t>
            </a:r>
          </a:p>
          <a:p>
            <a:pPr marL="1436688" indent="-355600"/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Модель 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«Составление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плана/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раскадровка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</a:t>
            </a:r>
            <a:endParaRPr lang="ru-RU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Моделирование процессов и явлений в природе и технике методом маленьких человечков</a:t>
            </a: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 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придумывания. </a:t>
            </a: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Сочинение загадок (методика А.А. Нестеренко)</a:t>
            </a:r>
          </a:p>
          <a:p>
            <a:pPr marL="1436688" indent="-355600"/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6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Метод инверсии</a:t>
            </a:r>
            <a:r>
              <a:rPr lang="ru-RU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(обращения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pPr marL="1436688" indent="-355600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/>
              <a:t>Решение задач на основе литературных сюжетов</a:t>
            </a:r>
            <a:endParaRPr lang="ru-RU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436688" indent="-355600"/>
            <a:endParaRPr lang="ru-RU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436688" indent="-355600"/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3566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42415" y="1268760"/>
            <a:ext cx="6591985" cy="46424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u="sng" dirty="0" smtClean="0">
                <a:solidFill>
                  <a:srgbClr val="C00000"/>
                </a:solidFill>
              </a:rPr>
              <a:t>Метод «да -</a:t>
            </a:r>
            <a:r>
              <a:rPr lang="ru-RU" sz="2400" b="1" u="sng" dirty="0" err="1" smtClean="0">
                <a:solidFill>
                  <a:srgbClr val="C00000"/>
                </a:solidFill>
              </a:rPr>
              <a:t>нетка</a:t>
            </a:r>
            <a:r>
              <a:rPr lang="ru-RU" sz="2400" b="1" u="sng" dirty="0" smtClean="0">
                <a:solidFill>
                  <a:srgbClr val="C00000"/>
                </a:solidFill>
              </a:rPr>
              <a:t>» </a:t>
            </a:r>
            <a:r>
              <a:rPr lang="ru-RU" sz="2400" dirty="0" smtClean="0"/>
              <a:t>для формирования темы урока, повторения пройденного материала)</a:t>
            </a:r>
          </a:p>
          <a:p>
            <a:r>
              <a:rPr lang="ru-RU" sz="2400" dirty="0" smtClean="0"/>
              <a:t>- Я загадала слово. Оно есть среди слов, записанных на доске. Отгадав его, вы сможете узнать тему нашего урока. Я вам буду подсказывать, отвечая на ваши вопросы, но отвечать я могу только да или нет.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Да-нет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05800944"/>
              </p:ext>
            </p:extLst>
          </p:nvPr>
        </p:nvGraphicFramePr>
        <p:xfrm>
          <a:off x="1259632" y="1484783"/>
          <a:ext cx="7274768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600"/>
                <a:gridCol w="1874168"/>
              </a:tblGrid>
              <a:tr h="5794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Вопросы учащихся</a:t>
                      </a:r>
                      <a:endParaRPr kumimoji="0" lang="ru-RU" sz="1600" b="1" i="1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Ответы учителя</a:t>
                      </a:r>
                      <a:endParaRPr kumimoji="0" lang="ru-RU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Это натуральное число?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Это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д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робное число?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Это обыкновенная дробь?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Числитель однозначный?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Да 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Число 1?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Число  2?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Знаменатель двузначный?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Число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десятков 1?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Число единиц 1?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Нет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25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Число единиц 2?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Да 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07403456"/>
              </p:ext>
            </p:extLst>
          </p:nvPr>
        </p:nvGraphicFramePr>
        <p:xfrm>
          <a:off x="2627784" y="616530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Ответ:  2/12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44134443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43064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Да-нет</a:t>
            </a:r>
            <a:endParaRPr lang="ru-RU" sz="40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37156560"/>
              </p:ext>
            </p:extLst>
          </p:nvPr>
        </p:nvGraphicFramePr>
        <p:xfrm>
          <a:off x="467544" y="1700808"/>
          <a:ext cx="5112568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03022"/>
                <a:gridCol w="1309546"/>
              </a:tblGrid>
              <a:tr h="226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u="sng" dirty="0">
                          <a:effectLst/>
                        </a:rPr>
                        <a:t>Вопросы учащихся</a:t>
                      </a:r>
                      <a:endParaRPr lang="ru-RU" sz="1600" i="1" u="sng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Ответы учителя</a:t>
                      </a:r>
                      <a:endParaRPr lang="ru-RU" sz="16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Это физическое тело?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Это физическая величина?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6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Это физическое явление?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Это физический прибор?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Этот прибор относится к теме «Тепловые явления»?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Этот прибор имеет  отношение к новой теме?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2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Этот прибор находится у вас на столе?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121" name="Picture 1" descr="C:\Users\Admin\Desktop\психрометр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923" r="25161"/>
          <a:stretch/>
        </p:blipFill>
        <p:spPr bwMode="auto">
          <a:xfrm>
            <a:off x="6516216" y="1196752"/>
            <a:ext cx="2167003" cy="48245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99992" y="602128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ПСИХРОМЕТР</a:t>
            </a:r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48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2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altLang="ru-RU" sz="3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Метод </a:t>
            </a:r>
            <a:r>
              <a:rPr lang="ru-RU" altLang="ru-RU" sz="3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фокальных </a:t>
            </a:r>
            <a:r>
              <a:rPr lang="ru-RU" altLang="ru-RU" sz="3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объектов</a:t>
            </a:r>
            <a:br>
              <a:rPr lang="ru-RU" altLang="ru-RU" sz="3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altLang="ru-RU" sz="24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это метод перенесения признаков случайно выбранных объектов на совершенствуемый объект.</a:t>
            </a:r>
            <a:r>
              <a:rPr lang="ru-RU" sz="1800" dirty="0">
                <a:solidFill>
                  <a:schemeClr val="tx1"/>
                </a:solidFill>
                <a:ea typeface="+mn-ea"/>
                <a:cs typeface="+mn-cs"/>
              </a:rPr>
              <a:t/>
            </a:r>
            <a:br>
              <a:rPr lang="ru-RU" sz="1800" dirty="0">
                <a:solidFill>
                  <a:schemeClr val="tx1"/>
                </a:solidFill>
                <a:ea typeface="+mn-ea"/>
                <a:cs typeface="+mn-cs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0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Конфета - сладкая, шоколадная, вкусная.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ru-RU" altLang="ru-RU" sz="20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0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Стул - металлический, удобный , маленький. 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ru-RU" altLang="ru-RU" sz="20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20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Газета - свежая, интересная, бумажная </a:t>
            </a:r>
          </a:p>
          <a:p>
            <a:pPr marL="0" lvl="0" indent="0" algn="ctr" defTabSz="914400" fontAlgn="base">
              <a:spcBef>
                <a:spcPct val="20000"/>
              </a:spcBef>
              <a:spcAft>
                <a:spcPct val="0"/>
              </a:spcAft>
              <a:buClrTx/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908493"/>
            <a:ext cx="2523963" cy="22313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362" y="4752861"/>
            <a:ext cx="5724640" cy="5425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060713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500042"/>
            <a:ext cx="8280921" cy="544923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Метод “Создай паспорт” </a:t>
            </a:r>
            <a:r>
              <a:rPr lang="ru-RU" sz="3200" dirty="0" smtClean="0">
                <a:solidFill>
                  <a:schemeClr val="tx1"/>
                </a:solidFill>
              </a:rPr>
              <a:t>для систематизации, обобщения полученных знаний; для выделения существенных и несущественных признаков изучаемого явления; создания краткой характеристики изучаемого понятия</a:t>
            </a:r>
            <a:endParaRPr lang="ru-RU" sz="3200" dirty="0">
              <a:solidFill>
                <a:schemeClr val="tx1"/>
              </a:solidFill>
            </a:endParaRPr>
          </a:p>
          <a:p>
            <a:pPr algn="ctr"/>
            <a:endParaRPr lang="ru-RU" sz="3200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52733064"/>
              </p:ext>
            </p:extLst>
          </p:nvPr>
        </p:nvGraphicFramePr>
        <p:xfrm>
          <a:off x="357158" y="714356"/>
          <a:ext cx="8424936" cy="4500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45005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астрономии. Тема «Планеты Солнечной системы»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На каком месте от Солнца находится планета?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Какая по размерам планета?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Какова планета по плотности?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На каком расстоянии от Солнца?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Есть ли атмосфера, магнитное поле?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Есть ли спутники? Какие и сколько?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Многоугольники </a:t>
                      </a:r>
                    </a:p>
                    <a:p>
                      <a:pPr algn="ctr"/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Название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многоугольника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Класс многоугольника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Признаки многоугольника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Свойства многоугольника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endParaRPr lang="ru-RU" dirty="0" smtClean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22451241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492195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Хорошо-плохо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универсальный приём ТРИЗ, направленный на активизацию мыслительной деятельности учащихся на уроке, формирующий представление о том, как устроено противоречие</a:t>
            </a:r>
          </a:p>
        </p:txBody>
      </p:sp>
    </p:spTree>
    <p:extLst>
      <p:ext uri="{BB962C8B-B14F-4D97-AF65-F5344CB8AC3E}">
        <p14:creationId xmlns="" xmlns:p14="http://schemas.microsoft.com/office/powerpoint/2010/main" val="284436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492195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Хорошо-плохо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Физика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7 класс. Тема «Трение - польза или вред»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 группа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судьи,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группа – адвокаты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группа – обыватели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Физика, 7 класс. Тема «Давление. Уменьшение, увеличение давления»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 группа – примеры, где необходимо увеличить давление,</a:t>
            </a: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 группа – примеры, где необходимо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уменьшить давление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36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501122" cy="6143667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              Метод Маленьких Человечков» </a:t>
            </a:r>
            <a:r>
              <a:rPr lang="ru-RU" sz="2400" dirty="0" smtClean="0"/>
              <a:t>для создания представления о внутренней структуре тел живой и неживой природы, предметов . </a:t>
            </a:r>
          </a:p>
          <a:p>
            <a:r>
              <a:rPr lang="ru-RU" sz="2400" dirty="0" smtClean="0"/>
              <a:t>Маленькие человечки – молекулы, из которых состоят вещества. Они постоянно движутся. В твердом теле человечков очень много, они держатся за руки и стоят близко друг к другу, в жидкостях человечки стоят свободнее и между ними могут «пройти» другие человечки, а в газах расстояние между человечками самое большое.</a:t>
            </a:r>
          </a:p>
        </p:txBody>
      </p:sp>
      <p:pic>
        <p:nvPicPr>
          <p:cNvPr id="4" name="Picture 2" descr="F:\ТРИЗ\2036ММЧ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437112"/>
            <a:ext cx="78708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624110"/>
            <a:ext cx="7346776" cy="860674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4000" b="1" kern="0" dirty="0">
                <a:solidFill>
                  <a:srgbClr val="002060"/>
                </a:solidFill>
                <a:latin typeface="Arial"/>
              </a:rPr>
              <a:t>Анаграмма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963255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492031" y="1992038"/>
            <a:ext cx="4736153" cy="3777622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07421791"/>
              </p:ext>
            </p:extLst>
          </p:nvPr>
        </p:nvGraphicFramePr>
        <p:xfrm>
          <a:off x="755576" y="1397000"/>
          <a:ext cx="7848872" cy="3913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4176464"/>
              </a:tblGrid>
              <a:tr h="370840">
                <a:tc>
                  <a:txBody>
                    <a:bodyPr/>
                    <a:lstStyle/>
                    <a:p>
                      <a:pPr marL="342900" marR="0" lvl="0" indent="-342900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1-Разгадать анаграмму;</a:t>
                      </a:r>
                    </a:p>
                    <a:p>
                      <a:pPr marL="342900" marR="0" lvl="0" indent="-342900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  2-Исключить лишнее слово.</a:t>
                      </a:r>
                    </a:p>
                    <a:p>
                      <a:pPr marL="342900" marR="0" lvl="0" indent="-342900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ЗАДАНИЕ 1.</a:t>
                      </a:r>
                      <a:r>
                        <a:rPr kumimoji="0" lang="ru-RU" alt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 Даны анаграммы слов: </a:t>
                      </a:r>
                    </a:p>
                    <a:p>
                      <a:pPr marL="342900" marR="0" lvl="0" indent="-342900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3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ужноосткрь</a:t>
                      </a:r>
                      <a:r>
                        <a:rPr kumimoji="0" lang="ru-RU" altLang="ru-RU" sz="3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,</a:t>
                      </a:r>
                    </a:p>
                    <a:p>
                      <a:pPr marL="342900" marR="0" lvl="0" indent="-342900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3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ротекзо</a:t>
                      </a:r>
                      <a:r>
                        <a:rPr kumimoji="0" lang="ru-RU" altLang="ru-RU" sz="3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, </a:t>
                      </a:r>
                    </a:p>
                    <a:p>
                      <a:pPr marL="342900" marR="0" lvl="0" indent="-342900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3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сриаду</a:t>
                      </a:r>
                      <a:r>
                        <a:rPr kumimoji="0" lang="ru-RU" altLang="ru-RU" sz="3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, </a:t>
                      </a:r>
                    </a:p>
                    <a:p>
                      <a:pPr marL="342900" marR="0" lvl="0" indent="-342900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3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угкр</a:t>
                      </a:r>
                      <a:endParaRPr kumimoji="0" lang="ru-RU" sz="1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ИЛСА ОТКА – сила тока                                ПИНЖЯРЕНАЕ – напряжение 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НЕЕИРОСПТИЛОВ -  сопротивление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ЛЬВОТ – вольт</a:t>
                      </a:r>
                      <a:endParaRPr lang="ru-RU" sz="16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ПЕМАР – ампер</a:t>
                      </a:r>
                      <a:endParaRPr lang="ru-RU" sz="1800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МО – ом</a:t>
                      </a:r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147558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sz="4400" i="1" kern="0" dirty="0" err="1">
                <a:solidFill>
                  <a:srgbClr val="000000"/>
                </a:solidFill>
                <a:latin typeface="Arial"/>
              </a:rPr>
              <a:t>Метаграммы</a:t>
            </a:r>
            <a:r>
              <a:rPr lang="ru-RU" altLang="ru-RU" sz="4400" i="1" kern="0" dirty="0">
                <a:solidFill>
                  <a:srgbClr val="000000"/>
                </a:solidFill>
                <a:latin typeface="Arial"/>
              </a:rPr>
              <a:t> или цепочки слов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  <a:buNone/>
            </a:pPr>
            <a:r>
              <a:rPr lang="ru-RU" altLang="ru-RU" sz="3200" kern="0" dirty="0">
                <a:solidFill>
                  <a:srgbClr val="000000"/>
                </a:solidFill>
                <a:latin typeface="Arial"/>
              </a:rPr>
              <a:t>Превратите :     Мак-луч</a:t>
            </a:r>
          </a:p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  <a:buNone/>
            </a:pPr>
            <a:r>
              <a:rPr lang="ru-RU" altLang="ru-RU" sz="3200" kern="0" dirty="0">
                <a:solidFill>
                  <a:srgbClr val="000000"/>
                </a:solidFill>
                <a:latin typeface="Arial"/>
              </a:rPr>
              <a:t>                          </a:t>
            </a:r>
            <a:r>
              <a:rPr lang="ru-RU" altLang="ru-RU" sz="3200" kern="0" dirty="0" smtClean="0">
                <a:solidFill>
                  <a:srgbClr val="000000"/>
                </a:solidFill>
                <a:latin typeface="Arial"/>
              </a:rPr>
              <a:t>Часто-число</a:t>
            </a:r>
          </a:p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  <a:buNone/>
            </a:pPr>
            <a:endParaRPr lang="ru-RU" altLang="ru-RU" sz="3200" kern="0" dirty="0">
              <a:solidFill>
                <a:srgbClr val="000000"/>
              </a:solidFill>
              <a:latin typeface="Arial"/>
            </a:endParaRPr>
          </a:p>
          <a:p>
            <a:r>
              <a:rPr lang="ru-RU" sz="2800" dirty="0" smtClean="0"/>
              <a:t>Совесть + Немо = </a:t>
            </a:r>
          </a:p>
          <a:p>
            <a:r>
              <a:rPr lang="ru-RU" sz="2800" dirty="0" smtClean="0"/>
              <a:t>Мост + афера =</a:t>
            </a:r>
          </a:p>
          <a:p>
            <a:r>
              <a:rPr lang="ru-RU" sz="2800" dirty="0" smtClean="0"/>
              <a:t>Сон + резон =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756142497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357"/>
            <a:ext cx="7497537" cy="4924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u="sng" dirty="0" smtClean="0">
                <a:solidFill>
                  <a:srgbClr val="C00000"/>
                </a:solidFill>
              </a:rPr>
              <a:t>СИНКВЕЙН</a:t>
            </a:r>
          </a:p>
          <a:p>
            <a:pPr marL="0" indent="0" algn="ctr">
              <a:buNone/>
            </a:pPr>
            <a:r>
              <a:rPr lang="ru-RU" dirty="0" err="1" smtClean="0"/>
              <a:t>Пятистрочная</a:t>
            </a:r>
            <a:r>
              <a:rPr lang="ru-RU" dirty="0" smtClean="0"/>
              <a:t> стихотворная форма, возникшая в США в начале XX века под влиянием японской поэзии. В дальнейшем стала использоваться в дидактических целях как эффективный метод развития образной речи, который позволяет быстро получить результат</a:t>
            </a:r>
            <a:endParaRPr lang="ru-RU" dirty="0"/>
          </a:p>
        </p:txBody>
      </p:sp>
      <p:pic>
        <p:nvPicPr>
          <p:cNvPr id="4" name="Picture 2" descr="C:\Users\Школьный\Desktop\87631e12689d64c7909351bde56370b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786058"/>
            <a:ext cx="7215238" cy="40719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5055692" cy="5188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 СИНКВЕЙН</a:t>
            </a:r>
            <a:br>
              <a:rPr lang="ru-RU" b="1" u="sng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2911" y="1500174"/>
            <a:ext cx="4071966" cy="4403929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Термоядерная реакция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энергетическая, неуправляемая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выделяется, сливаются, взрывается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реакция слияния легких ядер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синтез 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629" y="1428736"/>
            <a:ext cx="4000528" cy="4475367"/>
          </a:xfrm>
        </p:spPr>
        <p:txBody>
          <a:bodyPr/>
          <a:lstStyle/>
          <a:p>
            <a:r>
              <a:rPr lang="ru-RU" sz="2400" b="1" dirty="0" smtClean="0"/>
              <a:t>Треугольник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равнобедренный, равносторонний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строить, измерять, решать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геометрическая фигура, часть плоскости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фигура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05674123"/>
              </p:ext>
            </p:extLst>
          </p:nvPr>
        </p:nvGraphicFramePr>
        <p:xfrm>
          <a:off x="1285852" y="428604"/>
          <a:ext cx="7215238" cy="1000132"/>
        </p:xfrm>
        <a:graphic>
          <a:graphicData uri="http://schemas.openxmlformats.org/drawingml/2006/table">
            <a:tbl>
              <a:tblPr/>
              <a:tblGrid>
                <a:gridCol w="72152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001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2999580" y="3364089"/>
            <a:ext cx="871537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987824" y="1916832"/>
            <a:ext cx="871537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тонна</a:t>
            </a:r>
            <a:endParaRPr lang="ru-RU" dirty="0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987824" y="2469948"/>
            <a:ext cx="871537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999580" y="2927148"/>
            <a:ext cx="871537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999579" y="3834134"/>
            <a:ext cx="871537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мкг</a:t>
            </a:r>
            <a:endParaRPr lang="ru-RU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989190" y="3864619"/>
            <a:ext cx="871538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4989190" y="3364089"/>
            <a:ext cx="871538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989190" y="2920700"/>
            <a:ext cx="871538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сек</a:t>
            </a:r>
            <a:endParaRPr lang="ru-RU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4989190" y="2469948"/>
            <a:ext cx="871538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4989190" y="1907415"/>
            <a:ext cx="871538" cy="307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час</a:t>
            </a:r>
            <a:endParaRPr lang="ru-RU" dirty="0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2015150" y="564744"/>
            <a:ext cx="5872057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Давайте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прокатимся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«Системном лифте»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294191" y="2692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839320"/>
              </p:ext>
            </p:extLst>
          </p:nvPr>
        </p:nvGraphicFramePr>
        <p:xfrm>
          <a:off x="1694206" y="4437112"/>
          <a:ext cx="6077585" cy="1280160"/>
        </p:xfrm>
        <a:graphic>
          <a:graphicData uri="http://schemas.openxmlformats.org/drawingml/2006/table">
            <a:tbl>
              <a:tblPr firstRow="1" firstCol="1" bandRow="1"/>
              <a:tblGrid>
                <a:gridCol w="2025650"/>
                <a:gridCol w="2025650"/>
                <a:gridCol w="202628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Ом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4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Метод проб и ошибок</a:t>
            </a:r>
            <a:br>
              <a:rPr lang="ru-RU" altLang="ru-RU" sz="44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altLang="ru-RU" sz="2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Какие либо правила перебора вариантов отсутствуют.</a:t>
            </a:r>
            <a:r>
              <a:rPr lang="ru-RU" altLang="ru-RU" sz="5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5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54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54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663" y="2133600"/>
            <a:ext cx="7605738" cy="3777622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400" dirty="0" smtClean="0"/>
          </a:p>
          <a:p>
            <a:pPr marL="0" indent="0">
              <a:buFontTx/>
              <a:buNone/>
            </a:pPr>
            <a:r>
              <a:rPr lang="ru-RU" altLang="ru-RU" sz="2400" b="1" dirty="0" smtClean="0"/>
              <a:t>Задание 1.</a:t>
            </a:r>
            <a:r>
              <a:rPr lang="ru-RU" altLang="ru-RU" sz="2400" dirty="0" smtClean="0"/>
              <a:t> Необходимо найти ответ на вопрос: В каком случае произведение двух натуральных чисел дает четное число? </a:t>
            </a:r>
          </a:p>
          <a:p>
            <a:pPr marL="0" indent="0">
              <a:buFontTx/>
              <a:buNone/>
            </a:pPr>
            <a:endParaRPr lang="ru-RU" altLang="ru-RU" sz="2400" dirty="0" smtClean="0"/>
          </a:p>
          <a:p>
            <a:pPr marL="0" indent="0">
              <a:buFontTx/>
              <a:buNone/>
            </a:pPr>
            <a:r>
              <a:rPr lang="ru-RU" altLang="ru-RU" sz="2400" b="1" dirty="0" smtClean="0"/>
              <a:t>Задание 2. </a:t>
            </a:r>
            <a:r>
              <a:rPr lang="ru-RU" altLang="ru-RU" sz="2400" dirty="0" smtClean="0"/>
              <a:t>Необходимо найти признаки деления на 2; 5 и 10. </a:t>
            </a:r>
            <a:endParaRPr lang="ru-RU" altLang="ru-RU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10695119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ТРИЗовская</a:t>
            </a:r>
            <a:r>
              <a:rPr lang="ru-RU" dirty="0" smtClean="0"/>
              <a:t> задача по физике.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5" y="1844824"/>
            <a:ext cx="7706816" cy="406639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Тема: «Поглощение и отражение света». 8 класс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 Природа 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«снабдила» полярных медведей белым мехом. С одной стороны, это хорошо, так как позволяет маскироваться во льдах и снегах. С другой — очень неразумно: в полярных областях солнце еле греет, и чтобы полнее использовать скудное солнечное тепло, медведю следовало бы иметь черный мех. Ведь только черные тела поглощают весь падающий на них свет. Но даже если бы у полярного медведя был черный мех, то он, конечно, нагревался бы хорошо, но тепло все равно плохо бы доходило до шкуры — ведь у меха плохая теплопроводность. Природа решила это противоречие — разгадайте, как?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3460301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1" y="1604993"/>
            <a:ext cx="7202760" cy="4776335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 Два специалиста одновременно устроились на работу по одинаковой специальности с равным окладом. Но в контракте у одного было сказано, что через каждые полмесяца он будет получать на 10 руб. больше, чем в предыдущий раз. Другому внесли дополнение о том, что ему будет выплачиваться каждый месяц на 20 руб. больше. Кто из двух работников получает больше?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404664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 smtClean="0">
                <a:solidFill>
                  <a:prstClr val="black">
                    <a:lumMod val="85000"/>
                    <a:lumOff val="15000"/>
                  </a:prstClr>
                </a:solidFill>
                <a:ea typeface="+mj-ea"/>
                <a:cs typeface="+mj-cs"/>
              </a:rPr>
              <a:t>ТРИЗовская</a:t>
            </a:r>
            <a:r>
              <a:rPr lang="ru-RU" sz="36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j-ea"/>
                <a:cs typeface="+mj-cs"/>
              </a:rPr>
              <a:t> задача по математике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925274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76064"/>
          </a:xfrm>
        </p:spPr>
        <p:txBody>
          <a:bodyPr/>
          <a:lstStyle/>
          <a:p>
            <a:r>
              <a:rPr lang="ru-RU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Мозговой штурм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285860"/>
            <a:ext cx="7500989" cy="462536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Мозговой штурм — это методика коллективного поиска решений. Суть в том, что группа обучающихся собирается и вслух думают над конкретной задачей. Каждый высказывает свою идею, в результате чего и рождается наилучший вариант.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Эту методику разработал Алекс Осборн в 1940-х гг. для того, чтобы получить максимальное количество вариантов решения задачи.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4474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663" y="357166"/>
            <a:ext cx="7605738" cy="555405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4500" b="1" dirty="0" smtClean="0"/>
              <a:t>Задача:  </a:t>
            </a:r>
            <a:r>
              <a:rPr lang="ru-RU" sz="4500" dirty="0" smtClean="0"/>
              <a:t>надо быстро (!) охладить стакан с кипятком. Как быть? Требуется найти  решение</a:t>
            </a:r>
            <a:r>
              <a:rPr lang="ru-RU" sz="2900" dirty="0" smtClean="0"/>
              <a:t>.</a:t>
            </a:r>
            <a:endParaRPr lang="ru-RU" sz="2100" dirty="0" smtClean="0"/>
          </a:p>
          <a:p>
            <a:pPr>
              <a:buNone/>
            </a:pPr>
            <a:r>
              <a:rPr lang="ru-RU" sz="2100" dirty="0" smtClean="0"/>
              <a:t> </a:t>
            </a:r>
            <a:r>
              <a:rPr lang="ru-RU" sz="2300" b="1" dirty="0" smtClean="0"/>
              <a:t>Уточните:</a:t>
            </a:r>
          </a:p>
          <a:p>
            <a:pPr>
              <a:buNone/>
            </a:pPr>
            <a:r>
              <a:rPr lang="ru-RU" sz="2300" dirty="0" smtClean="0"/>
              <a:t> -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Что есть в условии задачи? Стакан, кипяток, вы, кухня и все, что есть на кухне, - это ресурс для решения задачи. Используем приемы: посредник + физический эффект (переход тепла от горячего к холодному телу).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    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Возможные  ответы учащихся: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1. Добавить холодную воду, заварку или молоко.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2. Налить в блюдечко, в суповую тарелку, в массивную миску.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3. Много раз переливать из стакана в стакан, держа их на большом расстоянии друг от друга.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4. Добавить много варенья или сахара.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5. Переливать через воронку.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6. Погружать холодные ложки.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7. Поставить в морозилку, в кастрюлю с холодной водой, в снег... и т.д.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5119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492195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Ложная </a:t>
            </a:r>
            <a: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альтернатива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010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>
                <a:latin typeface="Times New Roman"/>
                <a:ea typeface="Calibri"/>
              </a:rPr>
              <a:t>Универсальный прием ТРИЗ. Внимание слушателя уводится в сторону с помощью альтернативы "или-или", совершенно произвольно выраженной. Ни один из предлагаемых ответов не является верным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110276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492195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Ложная </a:t>
            </a:r>
            <a: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альтернатива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420888"/>
            <a:ext cx="8229600" cy="2980928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4000" b="1" dirty="0">
                <a:latin typeface="Times New Roman"/>
                <a:ea typeface="Calibri"/>
                <a:cs typeface="Times New Roman"/>
              </a:rPr>
              <a:t>В 1 км 100 или </a:t>
            </a: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10000 метров </a:t>
            </a:r>
            <a:endParaRPr lang="ru-RU" sz="40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latin typeface="Times New Roman"/>
                <a:ea typeface="Calibri"/>
                <a:cs typeface="Times New Roman"/>
              </a:rPr>
              <a:t>1 кг железа равен 1 кг </a:t>
            </a: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ваты </a:t>
            </a:r>
            <a:endParaRPr lang="ru-RU" sz="4000" b="1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latin typeface="Times New Roman"/>
                <a:ea typeface="Calibri"/>
                <a:cs typeface="Times New Roman"/>
              </a:rPr>
              <a:t>Силу измеряют в килограммах или </a:t>
            </a: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граммах </a:t>
            </a:r>
            <a:endParaRPr lang="ru-RU" sz="4000" b="1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235453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71406" y="285729"/>
          <a:ext cx="9072594" cy="7403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94"/>
                <a:gridCol w="4572000"/>
              </a:tblGrid>
              <a:tr h="72803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1"/>
                          </a:solidFill>
                        </a:rPr>
                        <a:t>Этапы</a:t>
                      </a:r>
                      <a:r>
                        <a:rPr lang="ru-RU" sz="2800" baseline="0" dirty="0" smtClean="0">
                          <a:solidFill>
                            <a:schemeClr val="accent1"/>
                          </a:solidFill>
                        </a:rPr>
                        <a:t> урока</a:t>
                      </a:r>
                      <a:endParaRPr lang="ru-RU" sz="28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accent1"/>
                          </a:solidFill>
                        </a:rPr>
                        <a:t>Приемы </a:t>
                      </a:r>
                      <a:endParaRPr lang="ru-RU" sz="28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Организационный</a:t>
                      </a:r>
                      <a:r>
                        <a:rPr lang="ru-RU" baseline="0" dirty="0" smtClean="0"/>
                        <a:t> момент</a:t>
                      </a:r>
                    </a:p>
                    <a:p>
                      <a:r>
                        <a:rPr lang="ru-RU" baseline="0" dirty="0" smtClean="0"/>
                        <a:t>Цель: включить учащихся в деятельность на личностно-значимом уровне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Нестандартный вход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Отсроченная отгадка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Ассоциативный ряд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Необъявленная</a:t>
                      </a:r>
                      <a:r>
                        <a:rPr lang="ru-RU" baseline="0" dirty="0" smtClean="0"/>
                        <a:t> тема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Актуализация опорных знаний</a:t>
                      </a:r>
                    </a:p>
                    <a:p>
                      <a:r>
                        <a:rPr lang="ru-RU" dirty="0" smtClean="0"/>
                        <a:t>Цель: повторение изученного ранее материала для открытия</a:t>
                      </a:r>
                      <a:r>
                        <a:rPr lang="ru-RU" baseline="0" dirty="0" smtClean="0"/>
                        <a:t> новых знаний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Да-нетка</a:t>
                      </a:r>
                      <a:endParaRPr lang="ru-RU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Корзина идей, понятий, имен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Ложная альтернатива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Постановка проблемной ситуации</a:t>
                      </a:r>
                    </a:p>
                    <a:p>
                      <a:r>
                        <a:rPr lang="ru-RU" dirty="0" smtClean="0"/>
                        <a:t>Цель: обсуждение затруднений, проговаривание цели урока</a:t>
                      </a:r>
                      <a:r>
                        <a:rPr lang="ru-RU" baseline="0" dirty="0" smtClean="0"/>
                        <a:t> в виде вопроса, на который предстоит ответить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Изобретательская задача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Открытие новых знаний</a:t>
                      </a:r>
                    </a:p>
                    <a:p>
                      <a:r>
                        <a:rPr lang="ru-RU" dirty="0" smtClean="0"/>
                        <a:t>Цель: построение проекта выхода из затруднений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Лови ошибку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Хорошо – плохо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Послушать – сговориться – обсудить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Первичное закрепление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Создай паспорт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Ситуационная задача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Включение нового знания в систему знаний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Хочу спросить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Толстый и тонкий вопрос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Рефлексия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Синквейн</a:t>
                      </a:r>
                      <a:endParaRPr lang="ru-RU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До – после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Рюкзак (наполняется</a:t>
                      </a:r>
                      <a:r>
                        <a:rPr lang="ru-RU" baseline="0" dirty="0" smtClean="0"/>
                        <a:t> достижениями и успехами: «Я узнал –», «Я научился –» и т.д.)</a:t>
                      </a:r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69511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412776"/>
            <a:ext cx="4283968" cy="321297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756859" y="4841875"/>
            <a:ext cx="4211637" cy="2016125"/>
          </a:xfrm>
        </p:spPr>
        <p:txBody>
          <a:bodyPr/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  Спасибо за внимание!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35220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zika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Fizika</Template>
  <TotalTime>1130</TotalTime>
  <Words>1116</Words>
  <Application>Microsoft Office PowerPoint</Application>
  <PresentationFormat>Экран (4:3)</PresentationFormat>
  <Paragraphs>250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Fizika</vt:lpstr>
      <vt:lpstr>Легкий дым</vt:lpstr>
      <vt:lpstr>Тема Office</vt:lpstr>
      <vt:lpstr>1_Тема Office</vt:lpstr>
      <vt:lpstr>2_Тема Office</vt:lpstr>
      <vt:lpstr>3_Тема Office</vt:lpstr>
      <vt:lpstr>4_Тема Office</vt:lpstr>
      <vt:lpstr>           </vt:lpstr>
      <vt:lpstr>Слайд 2</vt:lpstr>
      <vt:lpstr>Слайд 3</vt:lpstr>
      <vt:lpstr>Слайд 4</vt:lpstr>
      <vt:lpstr>Названия методов, приемов</vt:lpstr>
      <vt:lpstr> </vt:lpstr>
      <vt:lpstr>Да-нет</vt:lpstr>
      <vt:lpstr>Да-нет</vt:lpstr>
      <vt:lpstr> Метод фокальных объектов - это метод перенесения признаков случайно выбранных объектов на совершенствуемый объект. </vt:lpstr>
      <vt:lpstr>Слайд 10</vt:lpstr>
      <vt:lpstr>Слайд 11</vt:lpstr>
      <vt:lpstr>Хорошо-плохо</vt:lpstr>
      <vt:lpstr>Хорошо-плохо</vt:lpstr>
      <vt:lpstr>Слайд 14</vt:lpstr>
      <vt:lpstr> Анаграмма</vt:lpstr>
      <vt:lpstr>Метаграммы или цепочки слов</vt:lpstr>
      <vt:lpstr>Слайд 17</vt:lpstr>
      <vt:lpstr> СИНКВЕЙН </vt:lpstr>
      <vt:lpstr>Слайд 19</vt:lpstr>
      <vt:lpstr>Метод проб и ошибок  Какие либо правила перебора вариантов отсутствуют.  </vt:lpstr>
      <vt:lpstr>ТРИЗовская задача по физике.</vt:lpstr>
      <vt:lpstr> </vt:lpstr>
      <vt:lpstr>Мозговой штурм</vt:lpstr>
      <vt:lpstr>Слайд 24</vt:lpstr>
      <vt:lpstr>Ложная альтернатива</vt:lpstr>
      <vt:lpstr>Ложная альтернатива</vt:lpstr>
      <vt:lpstr>Слайд 27</vt:lpstr>
      <vt:lpstr>Слайд 28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</dc:title>
  <dc:creator>Сергей</dc:creator>
  <cp:lastModifiedBy>Школьный</cp:lastModifiedBy>
  <cp:revision>105</cp:revision>
  <dcterms:created xsi:type="dcterms:W3CDTF">2013-02-19T15:06:12Z</dcterms:created>
  <dcterms:modified xsi:type="dcterms:W3CDTF">2024-11-24T05:24:33Z</dcterms:modified>
</cp:coreProperties>
</file>