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18" r:id="rId2"/>
    <p:sldId id="329" r:id="rId3"/>
    <p:sldId id="356" r:id="rId4"/>
    <p:sldId id="351" r:id="rId5"/>
    <p:sldId id="349" r:id="rId6"/>
    <p:sldId id="354" r:id="rId7"/>
    <p:sldId id="357" r:id="rId8"/>
    <p:sldId id="358" r:id="rId9"/>
    <p:sldId id="347" r:id="rId10"/>
    <p:sldId id="340" r:id="rId11"/>
    <p:sldId id="341" r:id="rId12"/>
    <p:sldId id="342" r:id="rId13"/>
    <p:sldId id="343" r:id="rId14"/>
    <p:sldId id="345" r:id="rId15"/>
    <p:sldId id="346" r:id="rId16"/>
    <p:sldId id="359" r:id="rId17"/>
    <p:sldId id="355" r:id="rId18"/>
    <p:sldId id="348" r:id="rId19"/>
  </p:sldIdLst>
  <p:sldSz cx="12188825" cy="6858000"/>
  <p:notesSz cx="6858000" cy="9144000"/>
  <p:custDataLst>
    <p:tags r:id="rId22"/>
  </p:custData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28282"/>
    <a:srgbClr val="6E90FE"/>
    <a:srgbClr val="8086FC"/>
    <a:srgbClr val="6D6DFB"/>
    <a:srgbClr val="4E78F0"/>
    <a:srgbClr val="F0932C"/>
    <a:srgbClr val="92C610"/>
    <a:srgbClr val="9FD812"/>
    <a:srgbClr val="E05F2C"/>
    <a:srgbClr val="0ABEB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4" autoAdjust="0"/>
    <p:restoredTop sz="94629" autoAdjust="0"/>
  </p:normalViewPr>
  <p:slideViewPr>
    <p:cSldViewPr showGuides="1">
      <p:cViewPr>
        <p:scale>
          <a:sx n="40" d="100"/>
          <a:sy n="40" d="100"/>
        </p:scale>
        <p:origin x="-168" y="-942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054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0CEC57F-29A2-4A71-A65E-7283890170C7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F8ED99B-9732-49FC-9C16-B56FEB1B109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FB8B9EC-FC92-4B53-8521-C041F9E6CC51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3199CD-3E1B-4AE6-990F-76F925F5EA9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9077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64575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907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20825" y="4898572"/>
            <a:ext cx="5945187" cy="1270453"/>
          </a:xfrm>
        </p:spPr>
        <p:txBody>
          <a:bodyPr rtlCol="0"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dirty="0" smtClean="0"/>
              <a:t>Образец подзаголовка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 userDrawn="1"/>
        </p:nvGrpSpPr>
        <p:grpSpPr>
          <a:xfrm>
            <a:off x="7923213" y="0"/>
            <a:ext cx="4265612" cy="6858000"/>
            <a:chOff x="7923213" y="0"/>
            <a:chExt cx="4265612" cy="6858000"/>
          </a:xfrm>
        </p:grpSpPr>
        <p:pic>
          <p:nvPicPr>
            <p:cNvPr id="4" name="Рисунок 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23213" y="0"/>
              <a:ext cx="4265612" cy="6858000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923213" y="0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DB3B26-218C-4385-B364-F4EB12FE238A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123611" y="0"/>
            <a:ext cx="1065214" cy="6868886"/>
            <a:chOff x="11123611" y="0"/>
            <a:chExt cx="1065214" cy="686888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123611" y="0"/>
              <a:ext cx="1065213" cy="6858000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11123612" y="10886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486078-CAD5-4DC2-BE56-4C049F6B33BC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 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FC5052-FE68-4F34-A074-3C8ABF68DAC4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BEE46C-0FDF-4330-B0FD-2811B4F88353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6150D2-A307-4104-8E0A-5AAD3C64DB47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FED335-4992-4A23-99AA-B0584DE3A962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rtlCol="0"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888EB2-6B1D-4D18-B69E-1CF3BE0C50A1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6025925" y="-50118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1E6C1C-7AAC-4A74-8261-4D4E3F5ACF06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848C03-1F59-4195-894F-AFC5ABD1EBA3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802820C2-F78E-4F67-8290-3B24EA20B54C}" type="datetime1">
              <a:rPr lang="ru-RU" smtClean="0"/>
              <a:pPr rtl="0"/>
              <a:t>01.11.2024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0824" y="836712"/>
            <a:ext cx="5945188" cy="1512168"/>
          </a:xfrm>
        </p:spPr>
        <p:txBody>
          <a:bodyPr rtlCol="0">
            <a:norm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6628" y="642918"/>
            <a:ext cx="6859603" cy="4500595"/>
          </a:xfrm>
        </p:spPr>
        <p:txBody>
          <a:bodyPr rtlCol="0"/>
          <a:lstStyle/>
          <a:p>
            <a:pPr algn="ctr"/>
            <a:endParaRPr lang="ru-RU" sz="6600" b="1" i="1" dirty="0" smtClean="0"/>
          </a:p>
          <a:p>
            <a:pPr algn="ctr"/>
            <a:r>
              <a:rPr lang="ru-RU" sz="6600" b="1" i="1" dirty="0" smtClean="0"/>
              <a:t>Урок - игра        по финансовой грамотности</a:t>
            </a:r>
            <a:endParaRPr lang="ru-RU" sz="6600" dirty="0" smtClean="0"/>
          </a:p>
          <a:p>
            <a:pPr algn="ctr"/>
            <a:endParaRPr lang="ru-RU" sz="6600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ru-RU" sz="4800" b="1" i="1" dirty="0" smtClean="0"/>
              <a:t> Угадай тему урока</a:t>
            </a:r>
            <a:endParaRPr lang="ru-RU" sz="4800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629916" y="1981200"/>
            <a:ext cx="9722296" cy="4519634"/>
          </a:xfrm>
        </p:spPr>
        <p:txBody>
          <a:bodyPr rtlCol="0">
            <a:normAutofit/>
          </a:bodyPr>
          <a:lstStyle/>
          <a:p>
            <a:pPr>
              <a:buNone/>
            </a:pPr>
            <a:endParaRPr lang="ru-RU" sz="51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08132" y="1785927"/>
          <a:ext cx="9929882" cy="357189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500594"/>
                <a:gridCol w="5429288"/>
              </a:tblGrid>
              <a:tr h="881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/>
                          <a:ea typeface="Times New Roman"/>
                          <a:cs typeface="Times New Roman"/>
                        </a:rPr>
                        <a:t>1. В казне холодно,</a:t>
                      </a:r>
                      <a:endParaRPr lang="ru-RU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latin typeface="Times New Roman"/>
                          <a:ea typeface="Times New Roman"/>
                          <a:cs typeface="Times New Roman"/>
                        </a:rPr>
                        <a:t>А. а с тощею казною страна пойдёт с сумою</a:t>
                      </a:r>
                      <a:endParaRPr lang="ru-RU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426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2. Одной рукой собирай,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Б. а сума горюет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5304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3. Сильна казна – сильна страна,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В. в народе голодно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426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4. Казна воюет,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Г. там и жнец босой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426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5. Где налог косой,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Д. другой раздавай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881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1. В казне холодно,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А. а с тощею казною страна пойдёт с сумою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176047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0824" y="836712"/>
            <a:ext cx="5945188" cy="1512168"/>
          </a:xfrm>
        </p:spPr>
        <p:txBody>
          <a:bodyPr rtlCol="0">
            <a:norm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6628" y="1357298"/>
            <a:ext cx="6859603" cy="4134243"/>
          </a:xfrm>
        </p:spPr>
        <p:txBody>
          <a:bodyPr rtlCol="0"/>
          <a:lstStyle/>
          <a:p>
            <a:pPr algn="ctr"/>
            <a:endParaRPr lang="ru-RU" sz="6600" b="1" i="1" dirty="0" smtClean="0"/>
          </a:p>
          <a:p>
            <a:pPr algn="ctr"/>
            <a:r>
              <a:rPr lang="ru-RU" sz="6600" b="1" i="1" dirty="0" smtClean="0"/>
              <a:t>«Что мы знаем о налогах</a:t>
            </a:r>
            <a:r>
              <a:rPr lang="ru-RU" sz="6600" b="1" dirty="0" smtClean="0"/>
              <a:t>»</a:t>
            </a:r>
            <a:endParaRPr lang="ru-RU" sz="6600" dirty="0" smtClean="0"/>
          </a:p>
          <a:p>
            <a:pPr algn="ctr"/>
            <a:endParaRPr lang="ru-RU" sz="6600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85900" y="548680"/>
            <a:ext cx="10585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1">
                    <a:lumMod val="50000"/>
                  </a:schemeClr>
                </a:solidFill>
              </a:rPr>
              <a:t>Что такое «налог»?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36694" y="1928802"/>
            <a:ext cx="96441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Налог</a:t>
            </a:r>
            <a:r>
              <a:rPr lang="ru-RU" sz="3200" dirty="0" smtClean="0"/>
              <a:t> – это обязательный безвозмездный платеж  с организаций и физических лиц в форме денежных средств в целях финансирования деятельности государства и муниципальных образований.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6476294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04773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 </a:t>
            </a:r>
            <a:r>
              <a:rPr lang="ru-RU" sz="4400" b="1" i="1" dirty="0" smtClean="0"/>
              <a:t>Куда идут налоги?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6145" name="Picture 1" descr="C:\Users\Школьный\Desktop\открытое мероприятие по функциональной\налоги\fil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50942" y="1071546"/>
            <a:ext cx="10001320" cy="5286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547613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Конституция  Российской  Федерации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 </a:t>
            </a:r>
            <a:r>
              <a:rPr lang="ru-RU" sz="4000" dirty="0" smtClean="0"/>
              <a:t>Ст.  57: «Каждый обязан платить законно устанавливаемые налоги и сборы».  </a:t>
            </a:r>
          </a:p>
          <a:p>
            <a:pPr marL="0" indent="0" algn="ctr">
              <a:buNone/>
            </a:pPr>
            <a:endParaRPr lang="ru-RU" sz="2800" dirty="0" smtClean="0"/>
          </a:p>
          <a:p>
            <a:pPr marL="0" indent="0" algn="ctr">
              <a:buNone/>
            </a:pPr>
            <a:r>
              <a:rPr lang="ru-RU" sz="3600" dirty="0" smtClean="0"/>
              <a:t>За уклонение от уплаты налогов наступает административная или уголовная ответственность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3110866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380" y="285728"/>
            <a:ext cx="9829799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i="1" dirty="0" smtClean="0"/>
              <a:t> Виды налогов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951668" y="3357562"/>
            <a:ext cx="98584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85800" lvl="1" indent="-2286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C:\Users\Школьный\Desktop\открытое мероприятие по функциональной\налоги\яЯ\76f36ca37ef9e30bca599a3825c3abb6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08133" y="0"/>
            <a:ext cx="964413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957500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Школьный\Desktop\открытое мероприятие по функциональной\налоги\яЯ\img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0876" y="0"/>
            <a:ext cx="10858575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380" y="285728"/>
            <a:ext cx="9829799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i="1" dirty="0" smtClean="0"/>
              <a:t> Виды налогов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951668" y="3357562"/>
            <a:ext cx="98584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85800" lvl="1" indent="-2286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1)налог на дох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36628" y="1928802"/>
          <a:ext cx="10429948" cy="483491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29288"/>
                <a:gridCol w="5000660"/>
              </a:tblGrid>
              <a:tr h="516531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Ставка</a:t>
                      </a:r>
                      <a:endParaRPr lang="ru-RU" sz="2400" dirty="0"/>
                    </a:p>
                  </a:txBody>
                  <a:tcPr/>
                </a:tc>
              </a:tr>
              <a:tr h="1273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1) налог на доходы физических лиц (НДФЛ), который ещё называют подоходным налогом;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13%</a:t>
                      </a:r>
                      <a:endParaRPr lang="ru-RU" sz="2400" dirty="0"/>
                    </a:p>
                  </a:txBody>
                  <a:tcPr/>
                </a:tc>
              </a:tr>
              <a:tr h="8915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2) транспортный налог; 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Зависит от мощности</a:t>
                      </a:r>
                      <a:r>
                        <a:rPr lang="ru-RU" sz="2400" baseline="0" dirty="0" smtClean="0"/>
                        <a:t> двигателя (л.с.) и категории транспортного средства</a:t>
                      </a:r>
                      <a:endParaRPr lang="ru-RU" sz="2400" dirty="0"/>
                    </a:p>
                  </a:txBody>
                  <a:tcPr/>
                </a:tc>
              </a:tr>
              <a:tr h="516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3) земельный налог;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0,3%</a:t>
                      </a:r>
                      <a:endParaRPr lang="ru-RU" sz="2400" dirty="0"/>
                    </a:p>
                  </a:txBody>
                  <a:tcPr/>
                </a:tc>
              </a:tr>
              <a:tr h="516531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4) налог на имущество физических лиц.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0,1%</a:t>
                      </a:r>
                      <a:endParaRPr lang="ru-RU" sz="2400" dirty="0"/>
                    </a:p>
                  </a:txBody>
                  <a:tcPr/>
                </a:tc>
              </a:tr>
              <a:tr h="516531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5) Прогрессивный подоходный налог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До 5 млн. руб. – 13 %</a:t>
                      </a:r>
                    </a:p>
                    <a:p>
                      <a:pPr algn="ctr"/>
                      <a:r>
                        <a:rPr lang="ru-RU" sz="2400" dirty="0" smtClean="0"/>
                        <a:t>Свыше 5 млн. руб. 15 %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957500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522413" y="1714489"/>
            <a:ext cx="9829799" cy="38576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</a:rPr>
              <a:t> Необычные налоги</a:t>
            </a:r>
            <a:endParaRPr lang="ru-RU" sz="60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8164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 </a:t>
            </a:r>
            <a:r>
              <a:rPr lang="ru-RU" sz="6000" b="1" i="1" dirty="0" smtClean="0"/>
              <a:t>Рассчитай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0942" y="2000240"/>
            <a:ext cx="9829799" cy="41687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12188825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6628" y="1785926"/>
            <a:ext cx="32147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1.</a:t>
            </a:r>
            <a:r>
              <a:rPr lang="ru-RU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Заработная плата папы Риты составляет 26000 рублей, а заработная плата мамы-23000 рублей. Каков ежемесячный подоходный налог с заработной платы родителей Риты?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808528" y="1785926"/>
            <a:ext cx="3214710" cy="34778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2.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Представьте, что ваши знакомые сдают квартиру за 12000 рублей в месяц. Какую сумму они обязаны уплатить в качестве налога на доходы физических лиц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 год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8523304" y="1643050"/>
            <a:ext cx="3357585" cy="48936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3.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Рассчитайте, какой налог должен выплатить владелец автомобиля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Audi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с мощностью двигателя 170 л.с., если автомобиль был куплен 1 мая. Ставка транспортного налога на автомобили мощностью от 150 до 175 л.с. составляет </a:t>
            </a:r>
            <a:r>
              <a:rPr lang="ru-RU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30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рублей за 1 л.с.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40552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7300" b="1" i="1" dirty="0" smtClean="0"/>
              <a:t>А знаете ли вы?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sz="2800" b="1" dirty="0" smtClean="0"/>
              <a:t>Налог</a:t>
            </a:r>
          </a:p>
          <a:p>
            <a:pPr marL="514350" indent="-514350">
              <a:buAutoNum type="arabicPeriod"/>
            </a:pPr>
            <a:r>
              <a:rPr lang="ru-RU" sz="2800" b="1" dirty="0" smtClean="0"/>
              <a:t>13%</a:t>
            </a:r>
          </a:p>
          <a:p>
            <a:pPr marL="514350" indent="-514350">
              <a:buAutoNum type="arabicPeriod"/>
            </a:pPr>
            <a:r>
              <a:rPr lang="ru-RU" sz="2800" b="1" dirty="0" smtClean="0"/>
              <a:t>Всю жизнь                                          </a:t>
            </a:r>
          </a:p>
          <a:p>
            <a:pPr marL="514350" indent="-514350">
              <a:buAutoNum type="arabicPeriod"/>
            </a:pPr>
            <a:r>
              <a:rPr lang="ru-RU" sz="2800" b="1" dirty="0" smtClean="0"/>
              <a:t>Пенсионеры, студенты,                             </a:t>
            </a:r>
          </a:p>
          <a:p>
            <a:pPr marL="514350" indent="-514350">
              <a:buNone/>
            </a:pPr>
            <a:r>
              <a:rPr lang="ru-RU" sz="2800" b="1" dirty="0" smtClean="0"/>
              <a:t>Инвалиды, военнослужащие и др.</a:t>
            </a:r>
          </a:p>
          <a:p>
            <a:pPr marL="514350" indent="-514350">
              <a:buNone/>
            </a:pPr>
            <a:r>
              <a:rPr lang="ru-RU" sz="2800" b="1" dirty="0" smtClean="0"/>
              <a:t>5.  НДФЛ</a:t>
            </a:r>
          </a:p>
          <a:p>
            <a:pPr marL="514350" indent="-514350">
              <a:buNone/>
            </a:pPr>
            <a:r>
              <a:rPr lang="ru-RU" sz="2800" b="1" dirty="0" smtClean="0"/>
              <a:t>6.  Пени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5114964" cy="418795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 startAt="7"/>
            </a:pPr>
            <a:r>
              <a:rPr lang="ru-RU" sz="2800" b="1" dirty="0" smtClean="0"/>
              <a:t>Прибыль</a:t>
            </a:r>
          </a:p>
          <a:p>
            <a:pPr marL="514350" indent="-514350">
              <a:buAutoNum type="arabicPeriod" startAt="7"/>
            </a:pPr>
            <a:r>
              <a:rPr lang="ru-RU" sz="2800" b="1" dirty="0" smtClean="0"/>
              <a:t>Регулирование экономики</a:t>
            </a:r>
          </a:p>
          <a:p>
            <a:pPr marL="514350" indent="-514350">
              <a:buAutoNum type="arabicPeriod" startAt="7"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/>
              <a:t>Штрафы, пени, лишение </a:t>
            </a:r>
            <a:r>
              <a:rPr lang="ru-RU" sz="2600" b="1" dirty="0" smtClean="0"/>
              <a:t>права заниматься определенной деятельностью</a:t>
            </a:r>
          </a:p>
          <a:p>
            <a:pPr marL="514350" indent="-514350">
              <a:buAutoNum type="arabicPeriod" startAt="7"/>
            </a:pPr>
            <a:r>
              <a:rPr lang="ru-RU" sz="2600" b="1" dirty="0" smtClean="0"/>
              <a:t>Прямые и косвенные</a:t>
            </a:r>
            <a:endParaRPr lang="ru-RU" sz="3000" dirty="0"/>
          </a:p>
        </p:txBody>
      </p:sp>
    </p:spTree>
    <p:extLst>
      <p:ext uri="{BB962C8B-B14F-4D97-AF65-F5344CB8AC3E}">
        <p14:creationId xmlns="" xmlns:p14="http://schemas.microsoft.com/office/powerpoint/2010/main" val="31489628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 </a:t>
            </a:r>
            <a:r>
              <a:rPr lang="ru-RU" sz="4800" b="1" i="1" dirty="0" smtClean="0"/>
              <a:t>Творческое задание</a:t>
            </a:r>
            <a:r>
              <a:rPr lang="ru-RU" sz="4800" dirty="0"/>
              <a:t/>
            </a:r>
            <a:br>
              <a:rPr lang="ru-RU" sz="4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6625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Придумать рекламный  </a:t>
            </a:r>
            <a:r>
              <a:rPr lang="ru-RU" sz="3600" b="1" dirty="0" err="1" smtClean="0">
                <a:solidFill>
                  <a:srgbClr val="C00000"/>
                </a:solidFill>
              </a:rPr>
              <a:t>слоган</a:t>
            </a:r>
            <a:r>
              <a:rPr lang="ru-RU" sz="3600" b="1" dirty="0" smtClean="0">
                <a:solidFill>
                  <a:srgbClr val="C00000"/>
                </a:solidFill>
              </a:rPr>
              <a:t> про налоги</a:t>
            </a:r>
            <a:endParaRPr lang="ru-RU" sz="2800" dirty="0"/>
          </a:p>
        </p:txBody>
      </p:sp>
      <p:pic>
        <p:nvPicPr>
          <p:cNvPr id="25602" name="Picture 2" descr="C:\Users\Школьный\Desktop\открытое мероприятие по функциональной\налоги\16574338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6760" y="1785926"/>
            <a:ext cx="8001056" cy="4143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228913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dirty="0"/>
          </a:p>
        </p:txBody>
      </p:sp>
      <p:pic>
        <p:nvPicPr>
          <p:cNvPr id="26626" name="Picture 2" descr="C:\Users\Школьный\Desktop\открытое мероприятие по функциональной\налоги\1673528237_gas-kvas-com-p-detskie-risunki-pro-nalogi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2446" y="0"/>
            <a:ext cx="9283249" cy="6572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703803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9570" y="357166"/>
            <a:ext cx="9829799" cy="12192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dirty="0"/>
          </a:p>
        </p:txBody>
      </p:sp>
      <p:pic>
        <p:nvPicPr>
          <p:cNvPr id="27650" name="Picture 2" descr="C:\Users\Школьный\Desktop\открытое мероприятие по функциональной\налоги\11826210_295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3818" y="214290"/>
            <a:ext cx="10144196" cy="6357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152787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Школьный\Desktop\открытое мероприятие по функциональной\налоги\ребусы\налог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51074" y="357166"/>
            <a:ext cx="6603630" cy="581185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i="1" dirty="0" smtClean="0"/>
              <a:t>Верно - неверно</a:t>
            </a:r>
            <a:endParaRPr lang="ru-RU" sz="6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2380" y="1714488"/>
            <a:ext cx="9829799" cy="4187825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ru-RU" sz="3200" dirty="0" smtClean="0">
                <a:solidFill>
                  <a:srgbClr val="C00000"/>
                </a:solidFill>
              </a:rPr>
              <a:t>Неверно</a:t>
            </a:r>
          </a:p>
          <a:p>
            <a:pPr marL="457200" indent="-45720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                     2. Верно</a:t>
            </a:r>
          </a:p>
          <a:p>
            <a:pPr marL="457200" indent="-45720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                                   3. Верно</a:t>
            </a:r>
          </a:p>
          <a:p>
            <a:pPr marL="457200" indent="-45720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                                                     4. Верно</a:t>
            </a:r>
          </a:p>
          <a:p>
            <a:pPr marL="457200" indent="-45720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                                                                    5. Неверно</a:t>
            </a:r>
          </a:p>
          <a:p>
            <a:pPr marL="457200" indent="-45720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                                                     6. Неверно</a:t>
            </a:r>
          </a:p>
          <a:p>
            <a:pPr marL="457200" indent="-45720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                                 7.  Неверно</a:t>
            </a:r>
          </a:p>
          <a:p>
            <a:pPr marL="457200" indent="-45720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                    8. Верно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8674" name="Picture 2" descr="C:\Users\Школьный\Downloads\4456609-smailiki-laik-pokazyvaet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3950" y="1643051"/>
            <a:ext cx="8002117" cy="500066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951008" y="571480"/>
            <a:ext cx="90011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</a:rPr>
              <a:t>СПАСИБО   ЗА   РАБОТУ!</a:t>
            </a:r>
          </a:p>
        </p:txBody>
      </p:sp>
    </p:spTree>
    <p:extLst>
      <p:ext uri="{BB962C8B-B14F-4D97-AF65-F5344CB8AC3E}">
        <p14:creationId xmlns="" xmlns:p14="http://schemas.microsoft.com/office/powerpoint/2010/main" val="20945788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Символы валюты 16 х 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6309334_TF02895262.potx" id="{8018B1F9-81B5-4736-9819-87B4F48960AB}" vid="{85445682-D568-4F31-8ABA-381B565BAEE1}"/>
    </a:ext>
  </a:extLst>
</a:theme>
</file>

<file path=ppt/theme/theme2.xml><?xml version="1.0" encoding="utf-8"?>
<a:theme xmlns:a="http://schemas.openxmlformats.org/drawingml/2006/main" name="Тема Offic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символами валюты (широкоэкранный формат)</Template>
  <TotalTime>706</TotalTime>
  <Words>436</Words>
  <Application>Microsoft Office PowerPoint</Application>
  <PresentationFormat>Произвольный</PresentationFormat>
  <Paragraphs>91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Символы валюты 16 х 9</vt:lpstr>
      <vt:lpstr>  </vt:lpstr>
      <vt:lpstr> Угадай тему урока</vt:lpstr>
      <vt:lpstr>  </vt:lpstr>
      <vt:lpstr>Слайд 4</vt:lpstr>
      <vt:lpstr> Куда идут налоги?  </vt:lpstr>
      <vt:lpstr>Конституция  Российской  Федерации </vt:lpstr>
      <vt:lpstr> Виды налогов </vt:lpstr>
      <vt:lpstr>Слайд 8</vt:lpstr>
      <vt:lpstr> Виды налогов </vt:lpstr>
      <vt:lpstr>  </vt:lpstr>
      <vt:lpstr> Рассчитай </vt:lpstr>
      <vt:lpstr>  А знаете ли вы?</vt:lpstr>
      <vt:lpstr> Творческое задание </vt:lpstr>
      <vt:lpstr> </vt:lpstr>
      <vt:lpstr>  </vt:lpstr>
      <vt:lpstr>Слайд 16</vt:lpstr>
      <vt:lpstr>Верно - неверно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Psy</dc:creator>
  <cp:lastModifiedBy>Школьный</cp:lastModifiedBy>
  <cp:revision>32</cp:revision>
  <dcterms:created xsi:type="dcterms:W3CDTF">2020-06-22T09:36:50Z</dcterms:created>
  <dcterms:modified xsi:type="dcterms:W3CDTF">2024-11-01T14:24:25Z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